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9" r:id="rId3"/>
    <p:sldId id="296" r:id="rId4"/>
    <p:sldId id="297" r:id="rId5"/>
    <p:sldId id="298" r:id="rId6"/>
    <p:sldId id="301" r:id="rId7"/>
    <p:sldId id="300" r:id="rId8"/>
    <p:sldId id="302" r:id="rId9"/>
    <p:sldId id="304" r:id="rId10"/>
    <p:sldId id="305" r:id="rId11"/>
    <p:sldId id="309" r:id="rId12"/>
    <p:sldId id="310" r:id="rId13"/>
    <p:sldId id="307" r:id="rId14"/>
    <p:sldId id="306" r:id="rId15"/>
    <p:sldId id="30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CC66"/>
    <a:srgbClr val="277121"/>
    <a:srgbClr val="339933"/>
    <a:srgbClr val="0066CC"/>
    <a:srgbClr val="B3E6FF"/>
    <a:srgbClr val="3333FF"/>
    <a:srgbClr val="9AF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887666</c:v>
                </c:pt>
                <c:pt idx="1">
                  <c:v>790478</c:v>
                </c:pt>
                <c:pt idx="2">
                  <c:v>832313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664064"/>
        <c:axId val="36665600"/>
        <c:axId val="0"/>
      </c:bar3DChart>
      <c:catAx>
        <c:axId val="366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6665600"/>
        <c:crosses val="autoZero"/>
        <c:auto val="1"/>
        <c:lblAlgn val="ctr"/>
        <c:lblOffset val="100"/>
        <c:noMultiLvlLbl val="0"/>
      </c:catAx>
      <c:valAx>
        <c:axId val="3666560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6664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737787984835227"/>
          <c:y val="0.12935948777736889"/>
          <c:w val="0.67293076212695635"/>
          <c:h val="0.748910059325163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579840"/>
        <c:axId val="86581632"/>
        <c:axId val="0"/>
      </c:bar3DChart>
      <c:catAx>
        <c:axId val="8657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6581632"/>
        <c:crosses val="autoZero"/>
        <c:auto val="1"/>
        <c:lblAlgn val="ctr"/>
        <c:lblOffset val="100"/>
        <c:noMultiLvlLbl val="0"/>
      </c:catAx>
      <c:valAx>
        <c:axId val="86581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5798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74113855149832E-2"/>
          <c:y val="7.8121807627904688E-2"/>
          <c:w val="0.95246589200507303"/>
          <c:h val="0.815204797329270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4.5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609024"/>
        <c:axId val="34610560"/>
        <c:axId val="0"/>
      </c:bar3DChart>
      <c:catAx>
        <c:axId val="346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610560"/>
        <c:crosses val="autoZero"/>
        <c:auto val="1"/>
        <c:lblAlgn val="ctr"/>
        <c:lblOffset val="100"/>
        <c:noMultiLvlLbl val="0"/>
      </c:catAx>
      <c:valAx>
        <c:axId val="34610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609024"/>
        <c:crosses val="autoZero"/>
        <c:crossBetween val="between"/>
      </c:valAx>
      <c:spPr>
        <a:noFill/>
        <a:ln w="25535">
          <a:noFill/>
        </a:ln>
      </c:spPr>
    </c:plotArea>
    <c:plotVisOnly val="1"/>
    <c:dispBlanksAs val="gap"/>
    <c:showDLblsOverMax val="0"/>
  </c:chart>
  <c:txPr>
    <a:bodyPr/>
    <a:lstStyle/>
    <a:p>
      <a:pPr>
        <a:defRPr sz="181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  <a:effectLst/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83615242539131"/>
          <c:y val="2.586749620412547E-2"/>
          <c:w val="0.76468236609312734"/>
          <c:h val="0.7729611524645414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арендная плата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платные услуги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04608"/>
        <c:axId val="5222784"/>
        <c:axId val="0"/>
      </c:bar3DChart>
      <c:catAx>
        <c:axId val="5204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5222784"/>
        <c:crosses val="autoZero"/>
        <c:auto val="1"/>
        <c:lblAlgn val="ctr"/>
        <c:lblOffset val="100"/>
        <c:noMultiLvlLbl val="0"/>
      </c:catAx>
      <c:valAx>
        <c:axId val="52227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204608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45679012345684E-2"/>
          <c:y val="2.6345686667572712E-2"/>
          <c:w val="0.96604938271604934"/>
          <c:h val="0.853908659880781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53472"/>
        <c:axId val="5355008"/>
        <c:axId val="0"/>
      </c:bar3DChart>
      <c:catAx>
        <c:axId val="53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5355008"/>
        <c:crosses val="autoZero"/>
        <c:auto val="1"/>
        <c:lblAlgn val="ctr"/>
        <c:lblOffset val="100"/>
        <c:noMultiLvlLbl val="0"/>
      </c:catAx>
      <c:valAx>
        <c:axId val="5355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5347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950664370078737E-2"/>
          <c:y val="8.1705471319212269E-2"/>
          <c:w val="0.96604938271604934"/>
          <c:h val="0.810804716680739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520896"/>
        <c:axId val="35522432"/>
        <c:axId val="0"/>
      </c:bar3DChart>
      <c:catAx>
        <c:axId val="355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522432"/>
        <c:crosses val="autoZero"/>
        <c:auto val="1"/>
        <c:lblAlgn val="ctr"/>
        <c:lblOffset val="100"/>
        <c:noMultiLvlLbl val="0"/>
      </c:catAx>
      <c:valAx>
        <c:axId val="35522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208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2.5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567104"/>
        <c:axId val="35568640"/>
        <c:axId val="0"/>
      </c:bar3DChart>
      <c:catAx>
        <c:axId val="3556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568640"/>
        <c:crosses val="autoZero"/>
        <c:auto val="1"/>
        <c:lblAlgn val="ctr"/>
        <c:lblOffset val="100"/>
        <c:noMultiLvlLbl val="0"/>
      </c:catAx>
      <c:valAx>
        <c:axId val="35568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671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211213181685622E-2"/>
          <c:y val="0.104223123344137"/>
          <c:w val="0.84654187323806784"/>
          <c:h val="0.748792025034230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3.5</c:v>
                </c:pt>
                <c:pt idx="2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510528"/>
        <c:axId val="35512320"/>
        <c:axId val="0"/>
      </c:bar3DChart>
      <c:catAx>
        <c:axId val="3551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512320"/>
        <c:crosses val="autoZero"/>
        <c:auto val="1"/>
        <c:lblAlgn val="ctr"/>
        <c:lblOffset val="100"/>
        <c:noMultiLvlLbl val="0"/>
      </c:catAx>
      <c:valAx>
        <c:axId val="35512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1052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39966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834496"/>
        <c:axId val="35836288"/>
        <c:axId val="0"/>
      </c:bar3DChart>
      <c:catAx>
        <c:axId val="3583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8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5836288"/>
        <c:crosses val="autoZero"/>
        <c:auto val="1"/>
        <c:lblAlgn val="ctr"/>
        <c:lblOffset val="100"/>
        <c:noMultiLvlLbl val="0"/>
      </c:catAx>
      <c:valAx>
        <c:axId val="35836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83449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40742216472998"/>
          <c:y val="0.12952590557230736"/>
          <c:w val="0.78195763099106419"/>
          <c:h val="0.6633476562072135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3399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9966"/>
              </a:solidFill>
            </c:spPr>
          </c:dPt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831808"/>
        <c:axId val="42355328"/>
        <c:axId val="0"/>
      </c:bar3DChart>
      <c:catAx>
        <c:axId val="3583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2355328"/>
        <c:crosses val="autoZero"/>
        <c:auto val="1"/>
        <c:lblAlgn val="ctr"/>
        <c:lblOffset val="100"/>
        <c:noMultiLvlLbl val="0"/>
      </c:catAx>
      <c:valAx>
        <c:axId val="42355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831808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0.14225</cdr:x>
      <cdr:y>0.018</cdr:y>
    </cdr:from>
    <cdr:to>
      <cdr:x>0.35175</cdr:x>
      <cdr:y>0.14225</cdr:y>
    </cdr:to>
    <cdr:sp macro="" textlink="">
      <cdr:nvSpPr>
        <cdr:cNvPr id="102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3165" y="71323"/>
          <a:ext cx="1462692" cy="492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887 666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0.39925</cdr:x>
      <cdr:y>0.37075</cdr:y>
    </cdr:from>
    <cdr:to>
      <cdr:x>0.6135</cdr:x>
      <cdr:y>0.47575</cdr:y>
    </cdr:to>
    <cdr:sp macro="" textlink="">
      <cdr:nvSpPr>
        <cdr:cNvPr id="1026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87494" y="1469060"/>
          <a:ext cx="1495856" cy="4160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790 478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0.66588</cdr:x>
      <cdr:y>0.26624</cdr:y>
    </cdr:from>
    <cdr:to>
      <cdr:x>0.85854</cdr:x>
      <cdr:y>0.37255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3" y="1440160"/>
          <a:ext cx="1368152" cy="451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dirty="0" smtClean="0">
              <a:solidFill>
                <a:srgbClr val="000000"/>
              </a:solidFill>
              <a:latin typeface="Arial"/>
              <a:cs typeface="Arial"/>
            </a:rPr>
            <a:t>832 313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0.18667</cdr:x>
      <cdr:y>0.41817</cdr:y>
    </cdr:from>
    <cdr:to>
      <cdr:x>0.28376</cdr:x>
      <cdr:y>0.50292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02097" y="1654299"/>
          <a:ext cx="677263" cy="33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0.44474</cdr:x>
      <cdr:y>0.63659</cdr:y>
    </cdr:from>
    <cdr:to>
      <cdr:x>0.58224</cdr:x>
      <cdr:y>0.75659</cdr:y>
    </cdr:to>
    <cdr:sp macro="" textlink="">
      <cdr:nvSpPr>
        <cdr:cNvPr id="1029" name="Text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02297" y="2518395"/>
          <a:ext cx="959127" cy="4747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600" b="1" i="0" u="none" strike="noStrike" baseline="0" dirty="0" smtClean="0">
              <a:solidFill>
                <a:srgbClr val="FFCC99"/>
              </a:solidFill>
              <a:latin typeface="Arial"/>
              <a:cs typeface="Arial"/>
            </a:rPr>
            <a:t>-</a:t>
          </a:r>
          <a:endParaRPr lang="ru-RU" sz="1600" b="1" i="0" u="none" strike="noStrike" baseline="0" dirty="0">
            <a:solidFill>
              <a:srgbClr val="FFCC99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0.72347</cdr:x>
      <cdr:y>0.63659</cdr:y>
    </cdr:from>
    <cdr:to>
      <cdr:x>0.81637</cdr:x>
      <cdr:y>0.75659</cdr:y>
    </cdr:to>
    <cdr:sp macro="" textlink="">
      <cdr:nvSpPr>
        <cdr:cNvPr id="1030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46513" y="2518395"/>
          <a:ext cx="648072" cy="4747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600" b="1" i="0" u="none" strike="noStrike" baseline="0" dirty="0">
            <a:solidFill>
              <a:srgbClr val="FFCC99"/>
            </a:solidFill>
            <a:latin typeface="Arial"/>
            <a:cs typeface="Arial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0.59618</cdr:x>
      <cdr:y>0.40555</cdr:y>
    </cdr:from>
    <cdr:to>
      <cdr:x>0.75367</cdr:x>
      <cdr:y>0.51692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5744" y="1986781"/>
          <a:ext cx="1280079" cy="545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11 602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0.30382</cdr:x>
      <cdr:y>0.12628</cdr:y>
    </cdr:from>
    <cdr:to>
      <cdr:x>0.46132</cdr:x>
      <cdr:y>0.23765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69480" y="618629"/>
          <a:ext cx="1280160" cy="545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20 084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0.1337</cdr:x>
      <cdr:y>0.11074</cdr:y>
    </cdr:from>
    <cdr:to>
      <cdr:x>0.33845</cdr:x>
      <cdr:y>0.22574</cdr:y>
    </cdr:to>
    <cdr:sp macro="" textlink="">
      <cdr:nvSpPr>
        <cdr:cNvPr id="102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0224" y="504055"/>
          <a:ext cx="1531723" cy="5234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212 424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0.40322</cdr:x>
      <cdr:y>0.04746</cdr:y>
    </cdr:from>
    <cdr:to>
      <cdr:x>0.59647</cdr:x>
      <cdr:y>0.17696</cdr:y>
    </cdr:to>
    <cdr:sp macro="" textlink="">
      <cdr:nvSpPr>
        <cdr:cNvPr id="1026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16448" y="216023"/>
          <a:ext cx="1445692" cy="5894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221 </a:t>
          </a:r>
          <a:r>
            <a:rPr lang="ru-RU" sz="2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349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0.68236</cdr:x>
      <cdr:y>0.01582</cdr:y>
    </cdr:from>
    <cdr:to>
      <cdr:x>0.88811</cdr:x>
      <cdr:y>0.10607</cdr:y>
    </cdr:to>
    <cdr:sp macro="" textlink="">
      <cdr:nvSpPr>
        <cdr:cNvPr id="1027" name="Text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04680" y="72007"/>
          <a:ext cx="1539204" cy="4108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227 663</a:t>
          </a:r>
          <a:endParaRPr lang="ru-RU" sz="2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0.15475</cdr:x>
      <cdr:y>0.53325</cdr:y>
    </cdr:from>
    <cdr:to>
      <cdr:x>0.296</cdr:x>
      <cdr:y>0.6625</cdr:y>
    </cdr:to>
    <cdr:sp macro="" textlink="">
      <cdr:nvSpPr>
        <cdr:cNvPr id="1028" name="Text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7923" y="2270405"/>
          <a:ext cx="1038654" cy="5503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800" b="1" i="0" u="none" strike="noStrike" baseline="0" dirty="0">
            <a:solidFill>
              <a:srgbClr val="FFCC99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0.45135</cdr:x>
      <cdr:y>0.50622</cdr:y>
    </cdr:from>
    <cdr:to>
      <cdr:x>0.55644</cdr:x>
      <cdr:y>0.61747</cdr:y>
    </cdr:to>
    <cdr:sp macro="" textlink="">
      <cdr:nvSpPr>
        <cdr:cNvPr id="1029" name="Text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76488" y="2304255"/>
          <a:ext cx="786242" cy="5063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800" b="1" i="0" u="none" strike="noStrike" baseline="0" dirty="0">
            <a:solidFill>
              <a:srgbClr val="FFCC99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0.70161</cdr:x>
      <cdr:y>0.47458</cdr:y>
    </cdr:from>
    <cdr:to>
      <cdr:x>0.8186</cdr:x>
      <cdr:y>0.58583</cdr:y>
    </cdr:to>
    <cdr:sp macro="" textlink="">
      <cdr:nvSpPr>
        <cdr:cNvPr id="1030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48696" y="2160239"/>
          <a:ext cx="875192" cy="5063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1440" tIns="45720" rIns="91440" bIns="4572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ru-RU" sz="1800" b="1" i="0" u="none" strike="noStrike" baseline="0" dirty="0">
            <a:solidFill>
              <a:srgbClr val="FFCC99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0.18278</cdr:x>
      <cdr:y>0.77693</cdr:y>
    </cdr:from>
    <cdr:to>
      <cdr:x>0.38554</cdr:x>
      <cdr:y>0.87343</cdr:y>
    </cdr:to>
    <cdr:sp macro="" textlink="">
      <cdr:nvSpPr>
        <cdr:cNvPr id="2" name="TextBox 1"/>
        <cdr:cNvSpPr txBox="1"/>
      </cdr:nvSpPr>
      <cdr:spPr>
        <a:xfrm xmlns:a="http://schemas.openxmlformats.org/drawingml/2006/main" rot="19949802">
          <a:off x="1485668" y="4117035"/>
          <a:ext cx="1648034" cy="511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н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алог на доходы </a:t>
          </a:r>
        </a:p>
        <a:p xmlns:a="http://schemas.openxmlformats.org/drawingml/2006/main">
          <a:pPr algn="l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физических лиц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0.33957</cdr:x>
      <cdr:y>0.77213</cdr:y>
    </cdr:from>
    <cdr:to>
      <cdr:x>0.56706</cdr:x>
      <cdr:y>0.92256</cdr:y>
    </cdr:to>
    <cdr:sp macro="" textlink="">
      <cdr:nvSpPr>
        <cdr:cNvPr id="3" name="TextBox 2"/>
        <cdr:cNvSpPr txBox="1"/>
      </cdr:nvSpPr>
      <cdr:spPr>
        <a:xfrm xmlns:a="http://schemas.openxmlformats.org/drawingml/2006/main" rot="19791369">
          <a:off x="2759985" y="4091566"/>
          <a:ext cx="1849039" cy="797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единый </a:t>
          </a:r>
        </a:p>
        <a:p xmlns:a="http://schemas.openxmlformats.org/drawingml/2006/main">
          <a:pPr algn="l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сельскохозяйственный </a:t>
          </a:r>
        </a:p>
        <a:p xmlns:a="http://schemas.openxmlformats.org/drawingml/2006/main">
          <a:pPr algn="l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налог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0.53667</cdr:x>
      <cdr:y>0.75396</cdr:y>
    </cdr:from>
    <cdr:to>
      <cdr:x>0.73583</cdr:x>
      <cdr:y>0.85422</cdr:y>
    </cdr:to>
    <cdr:sp macro="" textlink="">
      <cdr:nvSpPr>
        <cdr:cNvPr id="4" name="TextBox 3"/>
        <cdr:cNvSpPr txBox="1"/>
      </cdr:nvSpPr>
      <cdr:spPr>
        <a:xfrm xmlns:a="http://schemas.openxmlformats.org/drawingml/2006/main" rot="19770747">
          <a:off x="4362045" y="3995296"/>
          <a:ext cx="1618751" cy="531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а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рендная плата</a:t>
          </a:r>
        </a:p>
      </cdr:txBody>
    </cdr:sp>
  </cdr:relSizeAnchor>
  <cdr:relSizeAnchor xmlns:cdr="http://schemas.openxmlformats.org/drawingml/2006/chartDrawing">
    <cdr:from>
      <cdr:x>0.63052</cdr:x>
      <cdr:y>0.78099</cdr:y>
    </cdr:from>
    <cdr:to>
      <cdr:x>0.86217</cdr:x>
      <cdr:y>0.9021</cdr:y>
    </cdr:to>
    <cdr:sp macro="" textlink="">
      <cdr:nvSpPr>
        <cdr:cNvPr id="6" name="TextBox 5"/>
        <cdr:cNvSpPr txBox="1"/>
      </cdr:nvSpPr>
      <cdr:spPr>
        <a:xfrm xmlns:a="http://schemas.openxmlformats.org/drawingml/2006/main" rot="19707302">
          <a:off x="5124856" y="4138503"/>
          <a:ext cx="1882868" cy="641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Доходы от оказания </a:t>
          </a:r>
        </a:p>
        <a:p xmlns:a="http://schemas.openxmlformats.org/drawingml/2006/main">
          <a:pPr algn="l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п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латных услуг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0.2975</cdr:x>
      <cdr:y>0.62667</cdr:y>
    </cdr:from>
    <cdr:to>
      <cdr:x>0.40861</cdr:x>
      <cdr:y>0.68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3384376"/>
          <a:ext cx="914391" cy="28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77,4%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0.2975</cdr:x>
      <cdr:y>0.38113</cdr:y>
    </cdr:from>
    <cdr:to>
      <cdr:x>0.40861</cdr:x>
      <cdr:y>0.44779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448272" y="2058336"/>
          <a:ext cx="914391" cy="360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76,3%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0.2975</cdr:x>
      <cdr:y>0.13801</cdr:y>
    </cdr:from>
    <cdr:to>
      <cdr:x>0.40861</cdr:x>
      <cdr:y>0.21801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48272" y="745341"/>
          <a:ext cx="91439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75,2%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0.51734</cdr:x>
      <cdr:y>0.61546</cdr:y>
    </cdr:from>
    <cdr:to>
      <cdr:x>0.59609</cdr:x>
      <cdr:y>0.68213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04970" y="3261345"/>
          <a:ext cx="640080" cy="353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0,8%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0.50749</cdr:x>
      <cdr:y>0.37333</cdr:y>
    </cdr:from>
    <cdr:to>
      <cdr:x>0.57749</cdr:x>
      <cdr:y>0.43999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76464" y="2016224"/>
          <a:ext cx="576064" cy="360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0,8%</a:t>
          </a:r>
        </a:p>
        <a:p xmlns:a="http://schemas.openxmlformats.org/drawingml/2006/main"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0.49874</cdr:x>
      <cdr:y>0.14383</cdr:y>
    </cdr:from>
    <cdr:to>
      <cdr:x>0.57195</cdr:x>
      <cdr:y>0.21049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104456" y="776785"/>
          <a:ext cx="602435" cy="360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0,8%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0.61511</cdr:x>
      <cdr:y>0.60187</cdr:y>
    </cdr:from>
    <cdr:to>
      <cdr:x>0.67911</cdr:x>
      <cdr:y>0.68187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999589" y="3189337"/>
          <a:ext cx="520180" cy="423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ru-RU" sz="1600" b="1" dirty="0" smtClean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0.77874</cdr:x>
      <cdr:y>0.66667</cdr:y>
    </cdr:from>
    <cdr:to>
      <cdr:x>0.88985</cdr:x>
      <cdr:y>0.83598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08712" y="36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0.74671</cdr:x>
      <cdr:y>0.61546</cdr:y>
    </cdr:from>
    <cdr:to>
      <cdr:x>0.82546</cdr:x>
      <cdr:y>0.68213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069235" y="3261345"/>
          <a:ext cx="640080" cy="353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5,1%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0.73499</cdr:x>
      <cdr:y>0.38585</cdr:y>
    </cdr:from>
    <cdr:to>
      <cdr:x>0.8461</cdr:x>
      <cdr:y>0.46117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048672" y="2083818"/>
          <a:ext cx="914400" cy="406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5,3%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0.74374</cdr:x>
      <cdr:y>0.14737</cdr:y>
    </cdr:from>
    <cdr:to>
      <cdr:x>0.85485</cdr:x>
      <cdr:y>0.20935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120680" y="795863"/>
          <a:ext cx="914400" cy="334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5,6%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0.84874</cdr:x>
      <cdr:y>0.01333</cdr:y>
    </cdr:from>
    <cdr:to>
      <cdr:x>0.99749</cdr:x>
      <cdr:y>0.06667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984776" y="72008"/>
          <a:ext cx="1224153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339966"/>
          </a:solidFill>
        </a:ln>
        <a:effectLst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ial" panose="020B0604020202020204" pitchFamily="34" charset="0"/>
              <a:cs typeface="Arial" panose="020B0604020202020204" pitchFamily="34" charset="0"/>
            </a:rPr>
            <a:t>проценты</a:t>
          </a:r>
          <a:endParaRPr lang="ru-RU" sz="1600" b="1" i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0.15875</cdr:x>
      <cdr:y>0</cdr:y>
    </cdr:from>
    <cdr:to>
      <cdr:x>0.3075</cdr:x>
      <cdr:y>0.07955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-1600200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675 242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0.42125</cdr:x>
      <cdr:y>0.19724</cdr:y>
    </cdr:from>
    <cdr:to>
      <cdr:x>0.5875</cdr:x>
      <cdr:y>0.32452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892696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569 129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0.68829</cdr:x>
      <cdr:y>0.0577</cdr:y>
    </cdr:from>
    <cdr:to>
      <cdr:x>0.86328</cdr:x>
      <cdr:y>0.15316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94431" y="265832"/>
          <a:ext cx="1422319" cy="439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604 650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0.43875</cdr:x>
      <cdr:y>0.53135</cdr:y>
    </cdr:from>
    <cdr:to>
      <cdr:x>0.54986</cdr:x>
      <cdr:y>0.62681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10744" y="2404864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0.71875</cdr:x>
      <cdr:y>0.54726</cdr:y>
    </cdr:from>
    <cdr:to>
      <cdr:x>0.82986</cdr:x>
      <cdr:y>0.64272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15000" y="247687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0.15003</cdr:x>
      <cdr:y>0.21587</cdr:y>
    </cdr:from>
    <cdr:to>
      <cdr:x>0.29878</cdr:x>
      <cdr:y>0.31133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4669" y="1008112"/>
          <a:ext cx="1224136" cy="445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158 633                                     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0.42913</cdr:x>
      <cdr:y>0.01877</cdr:y>
    </cdr:from>
    <cdr:to>
      <cdr:x>0.57788</cdr:x>
      <cdr:y>0.11423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87936" y="85750"/>
          <a:ext cx="1209040" cy="436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165 787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0.69252</cdr:x>
      <cdr:y>0.01542</cdr:y>
    </cdr:from>
    <cdr:to>
      <cdr:x>0.85002</cdr:x>
      <cdr:y>0.12047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99165" y="72008"/>
          <a:ext cx="1296144" cy="49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175 737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0.185</cdr:x>
      <cdr:y>0.49953</cdr:y>
    </cdr:from>
    <cdr:to>
      <cdr:x>0.2725</cdr:x>
      <cdr:y>0.59499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2512" y="2260848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0.465</cdr:x>
      <cdr:y>0.40407</cdr:y>
    </cdr:from>
    <cdr:to>
      <cdr:x>0.5525</cdr:x>
      <cdr:y>0.48362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182880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0.77125</cdr:x>
      <cdr:y>0.48362</cdr:y>
    </cdr:from>
    <cdr:to>
      <cdr:x>0.88236</cdr:x>
      <cdr:y>0.68565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47048" y="21888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0.7275</cdr:x>
      <cdr:y>0.2927</cdr:y>
    </cdr:from>
    <cdr:to>
      <cdr:x>0.815</cdr:x>
      <cdr:y>0.38816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987008" y="1324744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0.56883</cdr:x>
      <cdr:y>0.08138</cdr:y>
    </cdr:from>
    <cdr:to>
      <cdr:x>0.67994</cdr:x>
      <cdr:y>0.17684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23461" y="360040"/>
          <a:ext cx="903102" cy="422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13 132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0.76178</cdr:x>
      <cdr:y>0.27668</cdr:y>
    </cdr:from>
    <cdr:to>
      <cdr:x>0.89729</cdr:x>
      <cdr:y>0.38559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91724" y="1224136"/>
          <a:ext cx="1101432" cy="481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8 944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0.24104</cdr:x>
      <cdr:y>0.21158</cdr:y>
    </cdr:from>
    <cdr:to>
      <cdr:x>0.35216</cdr:x>
      <cdr:y>0.32295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59165" y="936104"/>
          <a:ext cx="903183" cy="492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11 980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0.45625</cdr:x>
      <cdr:y>0.4518</cdr:y>
    </cdr:from>
    <cdr:to>
      <cdr:x>0.54375</cdr:x>
      <cdr:y>0.54726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54760" y="2044824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0.7275</cdr:x>
      <cdr:y>0.27679</cdr:y>
    </cdr:from>
    <cdr:to>
      <cdr:x>0.83861</cdr:x>
      <cdr:y>0.35634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87008" y="1252736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0.1675</cdr:x>
      <cdr:y>0.53135</cdr:y>
    </cdr:from>
    <cdr:to>
      <cdr:x>0.27862</cdr:x>
      <cdr:y>0.62681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78496" y="2404864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0.08362</cdr:x>
      <cdr:y>0.17401</cdr:y>
    </cdr:from>
    <cdr:to>
      <cdr:x>0.19474</cdr:x>
      <cdr:y>0.26947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9624" y="769888"/>
          <a:ext cx="903183" cy="422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21 721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0.32281</cdr:x>
      <cdr:y>0.22284</cdr:y>
    </cdr:from>
    <cdr:to>
      <cdr:x>0.41906</cdr:x>
      <cdr:y>0.30239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23840" y="985912"/>
          <a:ext cx="782320" cy="351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21 689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0.57087</cdr:x>
      <cdr:y>0.25539</cdr:y>
    </cdr:from>
    <cdr:to>
      <cdr:x>0.68198</cdr:x>
      <cdr:y>0.33494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40064" y="1129928"/>
          <a:ext cx="903102" cy="351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21 680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0.465</cdr:x>
      <cdr:y>0.59499</cdr:y>
    </cdr:from>
    <cdr:to>
      <cdr:x>0.535</cdr:x>
      <cdr:y>0.69045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26768" y="2692896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0.6925</cdr:x>
      <cdr:y>0.38816</cdr:y>
    </cdr:from>
    <cdr:to>
      <cdr:x>0.78</cdr:x>
      <cdr:y>0.48362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698976" y="1756792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</cdr:x>
      <cdr:y>0.65863</cdr:y>
    </cdr:from>
    <cdr:to>
      <cdr:x>0.29</cdr:x>
      <cdr:y>0.75409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10544" y="2980928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0.15875</cdr:x>
      <cdr:y>0.00632</cdr:y>
    </cdr:from>
    <cdr:to>
      <cdr:x>0.325</cdr:x>
      <cdr:y>0.08587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28600"/>
          <a:ext cx="13681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887 666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0.42125</cdr:x>
      <cdr:y>0.26088</cdr:y>
    </cdr:from>
    <cdr:to>
      <cdr:x>0.5875</cdr:x>
      <cdr:y>0.38816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1180728"/>
          <a:ext cx="1368171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790 478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0.43877</cdr:x>
      <cdr:y>0.53401</cdr:y>
    </cdr:from>
    <cdr:to>
      <cdr:x>0.54988</cdr:x>
      <cdr:y>0.62947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10933" y="2416914"/>
          <a:ext cx="91439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0.17628</cdr:x>
      <cdr:y>0.33411</cdr:y>
    </cdr:from>
    <cdr:to>
      <cdr:x>0.28739</cdr:x>
      <cdr:y>0.41366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50693" y="151216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CC66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0.23843</cdr:x>
      <cdr:y>0.21127</cdr:y>
    </cdr:from>
    <cdr:to>
      <cdr:x>0.41726</cdr:x>
      <cdr:y>0.32394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1080120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803 600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0.56628</cdr:x>
      <cdr:y>0.05634</cdr:y>
    </cdr:from>
    <cdr:to>
      <cdr:x>0.75504</cdr:x>
      <cdr:y>0.1831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04456" y="288032"/>
          <a:ext cx="136815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876 063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791C5C-8729-430F-B36E-EECA26DC1C4D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11EBB3-F69D-489B-A6BB-27EE4A1C6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1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0607-AEE3-4AEF-A335-619E0A7BB862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4C5A-43A2-426D-B8C6-BAA457FE6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FFFB-A5AC-48FE-9584-04C053D35150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4E3B-6BD6-4811-938B-13B49B4E6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6245-BD95-4AA2-9E1A-C8B6977CB3FF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3C7C-8251-44CD-AFAF-067B1B3AE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E70D-8EA6-459E-889C-249190888632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0C4B-8D03-41D5-B90C-3D2E295D1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07E5-EB95-47CD-8D15-40A26E93A93D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5B42-64FF-46FC-BC47-A8073E634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04E8-D377-43ED-9776-1D07D98EC620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B243-1580-4614-8A9D-A377FDC9C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822A-44F7-46ED-8679-7A777E6E801D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2B67-576C-4211-95DD-C0FF37D9F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2094-E49E-40CC-A231-DC2F6A4D8F46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CA0A-A1FA-496F-9CF2-D958307D0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24A28-D1BB-48F8-9B2A-B85005393DD1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F782-8FD9-48F5-8AE3-41434F854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11E2-99B8-4837-8BA9-62BEF9897944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BEAE-44B6-46A0-BFF0-4EE736D9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EBEF-7464-4F95-9E60-BA4350B0D012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1BFA-2448-42D5-B247-7F382C8EB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52F68B70-207C-42D6-B0D3-B6168BCF9E25}" type="datetimeFigureOut">
              <a:rPr lang="ru-RU"/>
              <a:pPr>
                <a:defRPr/>
              </a:pPr>
              <a:t>07.08.2020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9620EBE-B8B7-457C-B1D6-53F0D97AB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52" r:id="rId3"/>
    <p:sldLayoutId id="2147483849" r:id="rId4"/>
    <p:sldLayoutId id="2147483848" r:id="rId5"/>
    <p:sldLayoutId id="2147483847" r:id="rId6"/>
    <p:sldLayoutId id="2147483846" r:id="rId7"/>
    <p:sldLayoutId id="2147483845" r:id="rId8"/>
    <p:sldLayoutId id="2147483844" r:id="rId9"/>
    <p:sldLayoutId id="2147483843" r:id="rId10"/>
    <p:sldLayoutId id="214748384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9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Ионова\Desktop\IMG_4883(1).JPG"/>
          <p:cNvPicPr>
            <a:picLocks noChangeAspect="1" noChangeArrowheads="1"/>
          </p:cNvPicPr>
          <p:nvPr/>
        </p:nvPicPr>
        <p:blipFill rotWithShape="1">
          <a:blip r:embed="rId2">
            <a:extLst/>
          </a:blip>
          <a:srcRect t="416" b="416"/>
          <a:stretch/>
        </p:blipFill>
        <p:spPr bwMode="auto">
          <a:xfrm>
            <a:off x="1425848" y="3624643"/>
            <a:ext cx="5842018" cy="303362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538" y="0"/>
            <a:ext cx="4318000" cy="27813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5400" dirty="0">
                <a:solidFill>
                  <a:srgbClr val="3333CC"/>
                </a:solidFill>
                <a:latin typeface="Cambria"/>
              </a:rPr>
              <a:t/>
            </a:r>
            <a:br>
              <a:rPr lang="ru-RU" sz="5400" dirty="0">
                <a:solidFill>
                  <a:srgbClr val="3333CC"/>
                </a:solidFill>
                <a:latin typeface="Cambria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838" y="1124744"/>
            <a:ext cx="7920037" cy="216058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 для граждан  </a:t>
            </a:r>
            <a:r>
              <a:rPr lang="ru-RU" sz="5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и на плановый период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и 2021 годов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Брединский</a:t>
            </a:r>
            <a:r>
              <a:rPr lang="ru-RU" sz="5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  <a:endParaRPr lang="ru-RU" sz="5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40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747713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8604250" y="630872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Palatino Linotype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11125"/>
            <a:ext cx="7921625" cy="822325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программы </a:t>
            </a:r>
            <a:r>
              <a:rPr lang="ru-RU" sz="2800" b="1" dirty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году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602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r:id="rId3" imgW="8230313" imgH="4785775" progId="Excel.Chart.8">
                  <p:embed/>
                </p:oleObj>
              </mc:Choice>
              <mc:Fallback>
                <p:oleObj r:id="rId3" imgW="8230313" imgH="4785775" progId="Excel.Chart.8">
                  <p:embed/>
                  <p:pic>
                    <p:nvPicPr>
                      <p:cNvPr id="0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1438"/>
                        <a:ext cx="8229600" cy="478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884463"/>
              </p:ext>
            </p:extLst>
          </p:nvPr>
        </p:nvGraphicFramePr>
        <p:xfrm>
          <a:off x="1227138" y="1431925"/>
          <a:ext cx="7146925" cy="501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7885113" y="1062038"/>
            <a:ext cx="101282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тыс.руб.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85137" cy="817562"/>
          </a:xfrm>
          <a:solidFill>
            <a:srgbClr val="339966"/>
          </a:solidFill>
          <a:ln>
            <a:solidFill>
              <a:srgbClr val="277121"/>
            </a:solidFill>
          </a:ln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муниципальных программ на 2019 год</a:t>
            </a:r>
            <a:endParaRPr lang="ru-RU" sz="24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6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60325" y="1449388"/>
            <a:ext cx="911225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323 304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030288" y="1447800"/>
            <a:ext cx="7916862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«Развитие образования </a:t>
            </a:r>
            <a:r>
              <a:rPr lang="ru-RU" sz="1400" b="1" dirty="0" err="1"/>
              <a:t>Брединского</a:t>
            </a:r>
            <a:r>
              <a:rPr lang="ru-RU" sz="1400" b="1" dirty="0"/>
              <a:t> муниципального района»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8738" y="2336800"/>
            <a:ext cx="911225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139 570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027113" y="2344738"/>
            <a:ext cx="7902575" cy="3063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«Развитие дошкольного образования в Брединском муниципальном районе»</a:t>
            </a:r>
          </a:p>
        </p:txBody>
      </p:sp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58738" y="3357563"/>
            <a:ext cx="885825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41 021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1012825" y="3357563"/>
            <a:ext cx="79025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«Управление муниципальными финансами Брединского муниципального района»</a:t>
            </a:r>
          </a:p>
        </p:txBody>
      </p:sp>
      <p:sp>
        <p:nvSpPr>
          <p:cNvPr id="26633" name="TextBox 12"/>
          <p:cNvSpPr txBox="1">
            <a:spLocks noChangeArrowheads="1"/>
          </p:cNvSpPr>
          <p:nvPr/>
        </p:nvSpPr>
        <p:spPr bwMode="auto">
          <a:xfrm>
            <a:off x="63500" y="1874838"/>
            <a:ext cx="909638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224 285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4" name="TextBox 13"/>
          <p:cNvSpPr txBox="1">
            <a:spLocks noChangeArrowheads="1"/>
          </p:cNvSpPr>
          <p:nvPr/>
        </p:nvSpPr>
        <p:spPr bwMode="auto">
          <a:xfrm>
            <a:off x="1033463" y="1887538"/>
            <a:ext cx="7900987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«Социальная поддержка населения Брединского муниципального района»</a:t>
            </a:r>
          </a:p>
        </p:txBody>
      </p:sp>
      <p:sp>
        <p:nvSpPr>
          <p:cNvPr id="26635" name="TextBox 14"/>
          <p:cNvSpPr txBox="1">
            <a:spLocks noChangeArrowheads="1"/>
          </p:cNvSpPr>
          <p:nvPr/>
        </p:nvSpPr>
        <p:spPr bwMode="auto">
          <a:xfrm>
            <a:off x="63500" y="3929063"/>
            <a:ext cx="876300" cy="3063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35 264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6" name="TextBox 15"/>
          <p:cNvSpPr txBox="1">
            <a:spLocks noChangeArrowheads="1"/>
          </p:cNvSpPr>
          <p:nvPr/>
        </p:nvSpPr>
        <p:spPr bwMode="auto">
          <a:xfrm>
            <a:off x="1033463" y="3821113"/>
            <a:ext cx="7900987" cy="5222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«Обеспечение эффективности деятельности Администрации Брединского </a:t>
            </a:r>
          </a:p>
          <a:p>
            <a:r>
              <a:rPr lang="ru-RU" sz="1400" b="1"/>
              <a:t>Муниципального района»</a:t>
            </a:r>
          </a:p>
        </p:txBody>
      </p:sp>
      <p:sp>
        <p:nvSpPr>
          <p:cNvPr id="26637" name="TextBox 16"/>
          <p:cNvSpPr txBox="1">
            <a:spLocks noChangeArrowheads="1"/>
          </p:cNvSpPr>
          <p:nvPr/>
        </p:nvSpPr>
        <p:spPr bwMode="auto">
          <a:xfrm>
            <a:off x="58738" y="5408613"/>
            <a:ext cx="881062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12 177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8" name="TextBox 17"/>
          <p:cNvSpPr txBox="1">
            <a:spLocks noChangeArrowheads="1"/>
          </p:cNvSpPr>
          <p:nvPr/>
        </p:nvSpPr>
        <p:spPr bwMode="auto">
          <a:xfrm>
            <a:off x="58738" y="6021388"/>
            <a:ext cx="881062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7 090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39" name="TextBox 18"/>
          <p:cNvSpPr txBox="1">
            <a:spLocks noChangeArrowheads="1"/>
          </p:cNvSpPr>
          <p:nvPr/>
        </p:nvSpPr>
        <p:spPr bwMode="auto">
          <a:xfrm>
            <a:off x="1035050" y="5392738"/>
            <a:ext cx="7918450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Ремонт улично-дорожной сети в Брединском муниципальном районе</a:t>
            </a:r>
          </a:p>
        </p:txBody>
      </p:sp>
      <p:sp>
        <p:nvSpPr>
          <p:cNvPr id="26640" name="TextBox 19"/>
          <p:cNvSpPr txBox="1">
            <a:spLocks noChangeArrowheads="1"/>
          </p:cNvSpPr>
          <p:nvPr/>
        </p:nvSpPr>
        <p:spPr bwMode="auto">
          <a:xfrm>
            <a:off x="1033463" y="5913438"/>
            <a:ext cx="7881937" cy="5238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«Развитие информационного общества и формирование  электронного правительства в Брединском муниципальном районе»</a:t>
            </a:r>
          </a:p>
        </p:txBody>
      </p:sp>
      <p:sp>
        <p:nvSpPr>
          <p:cNvPr id="26641" name="TextBox 22"/>
          <p:cNvSpPr txBox="1">
            <a:spLocks noChangeArrowheads="1"/>
          </p:cNvSpPr>
          <p:nvPr/>
        </p:nvSpPr>
        <p:spPr bwMode="auto">
          <a:xfrm>
            <a:off x="58738" y="2851150"/>
            <a:ext cx="900112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44 341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42" name="TextBox 23"/>
          <p:cNvSpPr txBox="1">
            <a:spLocks noChangeArrowheads="1"/>
          </p:cNvSpPr>
          <p:nvPr/>
        </p:nvSpPr>
        <p:spPr bwMode="auto">
          <a:xfrm>
            <a:off x="1014413" y="2851150"/>
            <a:ext cx="79152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«Развитие культуры Брединского муниципального района»</a:t>
            </a:r>
          </a:p>
        </p:txBody>
      </p:sp>
      <p:sp>
        <p:nvSpPr>
          <p:cNvPr id="26643" name="TextBox 24"/>
          <p:cNvSpPr txBox="1">
            <a:spLocks noChangeArrowheads="1"/>
          </p:cNvSpPr>
          <p:nvPr/>
        </p:nvSpPr>
        <p:spPr bwMode="auto">
          <a:xfrm>
            <a:off x="58738" y="4679950"/>
            <a:ext cx="881062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18 798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6644" name="TextBox 25"/>
          <p:cNvSpPr txBox="1">
            <a:spLocks noChangeArrowheads="1"/>
          </p:cNvSpPr>
          <p:nvPr/>
        </p:nvSpPr>
        <p:spPr bwMode="auto">
          <a:xfrm>
            <a:off x="1009650" y="4572000"/>
            <a:ext cx="7920038" cy="5238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Обеспечение доступным и комфортным жильем граждан Р.Ф в Брединском </a:t>
            </a:r>
          </a:p>
          <a:p>
            <a:r>
              <a:rPr lang="ru-RU" sz="1400" b="1"/>
              <a:t>муниципальном районе»</a:t>
            </a:r>
          </a:p>
        </p:txBody>
      </p:sp>
      <p:sp>
        <p:nvSpPr>
          <p:cNvPr id="26645" name="TextBox 26"/>
          <p:cNvSpPr txBox="1">
            <a:spLocks noChangeArrowheads="1"/>
          </p:cNvSpPr>
          <p:nvPr/>
        </p:nvSpPr>
        <p:spPr bwMode="auto">
          <a:xfrm>
            <a:off x="7948613" y="1052513"/>
            <a:ext cx="101282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тыс.руб.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9063"/>
            <a:ext cx="8029575" cy="814387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муниципальных программ на </a:t>
            </a:r>
            <a:r>
              <a:rPr lang="ru-RU" sz="24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b="1" dirty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0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60325" y="1522413"/>
            <a:ext cx="746125" cy="3063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3 047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942975" y="1439863"/>
            <a:ext cx="7993063" cy="5222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«Повышение безопасности дорожного движения в Брединском муниципальном районе»</a:t>
            </a:r>
          </a:p>
        </p:txBody>
      </p:sp>
      <p:sp>
        <p:nvSpPr>
          <p:cNvPr id="27653" name="TextBox 7"/>
          <p:cNvSpPr txBox="1">
            <a:spLocks noChangeArrowheads="1"/>
          </p:cNvSpPr>
          <p:nvPr/>
        </p:nvSpPr>
        <p:spPr bwMode="auto">
          <a:xfrm>
            <a:off x="76200" y="2085975"/>
            <a:ext cx="747713" cy="30777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3 695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947738" y="2122488"/>
            <a:ext cx="7969250" cy="3063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«Чистая вода на территории Брединского муниципального района»</a:t>
            </a:r>
          </a:p>
        </p:txBody>
      </p:sp>
      <p:sp>
        <p:nvSpPr>
          <p:cNvPr id="27655" name="TextBox 9"/>
          <p:cNvSpPr txBox="1">
            <a:spLocks noChangeArrowheads="1"/>
          </p:cNvSpPr>
          <p:nvPr/>
        </p:nvSpPr>
        <p:spPr bwMode="auto">
          <a:xfrm>
            <a:off x="74613" y="2614613"/>
            <a:ext cx="747712" cy="3063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1 581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56" name="TextBox 10"/>
          <p:cNvSpPr txBox="1">
            <a:spLocks noChangeArrowheads="1"/>
          </p:cNvSpPr>
          <p:nvPr/>
        </p:nvSpPr>
        <p:spPr bwMode="auto">
          <a:xfrm>
            <a:off x="938213" y="2614613"/>
            <a:ext cx="7978775" cy="3063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«Природоохранные мероприятия на территории Брединского муниципального района</a:t>
            </a:r>
          </a:p>
        </p:txBody>
      </p:sp>
      <p:sp>
        <p:nvSpPr>
          <p:cNvPr id="27657" name="TextBox 11"/>
          <p:cNvSpPr txBox="1">
            <a:spLocks noChangeArrowheads="1"/>
          </p:cNvSpPr>
          <p:nvPr/>
        </p:nvSpPr>
        <p:spPr bwMode="auto">
          <a:xfrm>
            <a:off x="85725" y="3133725"/>
            <a:ext cx="730250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2 381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58" name="TextBox 12"/>
          <p:cNvSpPr txBox="1">
            <a:spLocks noChangeArrowheads="1"/>
          </p:cNvSpPr>
          <p:nvPr/>
        </p:nvSpPr>
        <p:spPr bwMode="auto">
          <a:xfrm>
            <a:off x="938213" y="3038475"/>
            <a:ext cx="7978775" cy="522288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«Поддержка и развитие малого и среднего предпринимательства в Брединском </a:t>
            </a:r>
          </a:p>
          <a:p>
            <a:r>
              <a:rPr lang="ru-RU" sz="1400" b="1" dirty="0"/>
              <a:t>муниципальном районе»</a:t>
            </a:r>
          </a:p>
        </p:txBody>
      </p:sp>
      <p:sp>
        <p:nvSpPr>
          <p:cNvPr id="27659" name="TextBox 2"/>
          <p:cNvSpPr txBox="1">
            <a:spLocks noChangeArrowheads="1"/>
          </p:cNvSpPr>
          <p:nvPr/>
        </p:nvSpPr>
        <p:spPr bwMode="auto">
          <a:xfrm>
            <a:off x="84138" y="3824288"/>
            <a:ext cx="738187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300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60" name="TextBox 4"/>
          <p:cNvSpPr txBox="1">
            <a:spLocks noChangeArrowheads="1"/>
          </p:cNvSpPr>
          <p:nvPr/>
        </p:nvSpPr>
        <p:spPr bwMode="auto">
          <a:xfrm>
            <a:off x="938213" y="3686175"/>
            <a:ext cx="7974012" cy="5842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«</a:t>
            </a:r>
            <a:r>
              <a:rPr lang="ru-RU" sz="1400" b="1" dirty="0"/>
              <a:t>Разработка градостроительной документации В Брединском муниципальном районе»</a:t>
            </a:r>
          </a:p>
        </p:txBody>
      </p:sp>
      <p:sp>
        <p:nvSpPr>
          <p:cNvPr id="27661" name="TextBox 13"/>
          <p:cNvSpPr txBox="1">
            <a:spLocks noChangeArrowheads="1"/>
          </p:cNvSpPr>
          <p:nvPr/>
        </p:nvSpPr>
        <p:spPr bwMode="auto">
          <a:xfrm>
            <a:off x="92075" y="4502150"/>
            <a:ext cx="730250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1 447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62" name="TextBox 14"/>
          <p:cNvSpPr txBox="1">
            <a:spLocks noChangeArrowheads="1"/>
          </p:cNvSpPr>
          <p:nvPr/>
        </p:nvSpPr>
        <p:spPr bwMode="auto">
          <a:xfrm>
            <a:off x="938213" y="4502150"/>
            <a:ext cx="7964487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«Благоустройство и содержание кладбищ в Брединском муниципальном районе»</a:t>
            </a:r>
          </a:p>
        </p:txBody>
      </p:sp>
      <p:sp>
        <p:nvSpPr>
          <p:cNvPr id="27663" name="TextBox 15"/>
          <p:cNvSpPr txBox="1">
            <a:spLocks noChangeArrowheads="1"/>
          </p:cNvSpPr>
          <p:nvPr/>
        </p:nvSpPr>
        <p:spPr bwMode="auto">
          <a:xfrm>
            <a:off x="85725" y="5249863"/>
            <a:ext cx="730250" cy="3063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575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64" name="TextBox 16"/>
          <p:cNvSpPr txBox="1">
            <a:spLocks noChangeArrowheads="1"/>
          </p:cNvSpPr>
          <p:nvPr/>
        </p:nvSpPr>
        <p:spPr bwMode="auto">
          <a:xfrm>
            <a:off x="882650" y="5141913"/>
            <a:ext cx="8051800" cy="52228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«Обеспечение безопасности жизнедеятельности населения и территории Брединского </a:t>
            </a:r>
          </a:p>
          <a:p>
            <a:r>
              <a:rPr lang="ru-RU" sz="1400" b="1"/>
              <a:t>Муниципального района» </a:t>
            </a:r>
          </a:p>
        </p:txBody>
      </p:sp>
      <p:sp>
        <p:nvSpPr>
          <p:cNvPr id="27665" name="TextBox 17"/>
          <p:cNvSpPr txBox="1">
            <a:spLocks noChangeArrowheads="1"/>
          </p:cNvSpPr>
          <p:nvPr/>
        </p:nvSpPr>
        <p:spPr bwMode="auto">
          <a:xfrm>
            <a:off x="60325" y="5895975"/>
            <a:ext cx="738188" cy="3079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CC66"/>
                </a:solidFill>
              </a:rPr>
              <a:t>0</a:t>
            </a:r>
            <a:endParaRPr lang="ru-RU" sz="1400" b="1" dirty="0">
              <a:solidFill>
                <a:srgbClr val="FFCC66"/>
              </a:solidFill>
            </a:endParaRPr>
          </a:p>
        </p:txBody>
      </p: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882650" y="5888038"/>
            <a:ext cx="8047038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«Улучшение условий и охраны труда в Брединском муниципальном районе»</a:t>
            </a:r>
          </a:p>
        </p:txBody>
      </p:sp>
      <p:sp>
        <p:nvSpPr>
          <p:cNvPr id="27667" name="TextBox 19"/>
          <p:cNvSpPr txBox="1">
            <a:spLocks noChangeArrowheads="1"/>
          </p:cNvSpPr>
          <p:nvPr/>
        </p:nvSpPr>
        <p:spPr bwMode="auto">
          <a:xfrm>
            <a:off x="7812088" y="1028700"/>
            <a:ext cx="1090612" cy="2762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/>
              <a:t>тыс.руб.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8013700" cy="792162"/>
          </a:xfrm>
          <a:solidFill>
            <a:srgbClr val="339966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Непрограммные расходы в 2019 году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177030"/>
              </p:ext>
            </p:extLst>
          </p:nvPr>
        </p:nvGraphicFramePr>
        <p:xfrm>
          <a:off x="662360" y="1442219"/>
          <a:ext cx="81280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675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7812088" y="1104900"/>
            <a:ext cx="11588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тыс.руб.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9063"/>
            <a:ext cx="8051800" cy="814387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 расходов по непрограммным направлениям включены: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698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1054159" y="2996952"/>
            <a:ext cx="7993062" cy="5238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Субвенции на осуществление первичного воинского учета на территориях,</a:t>
            </a:r>
          </a:p>
          <a:p>
            <a:r>
              <a:rPr lang="ru-RU" sz="1400" b="1" dirty="0"/>
              <a:t>где отсутствуют военные комиссариаты</a:t>
            </a:r>
          </a:p>
        </p:txBody>
      </p:sp>
      <p:sp>
        <p:nvSpPr>
          <p:cNvPr id="29704" name="TextBox 11"/>
          <p:cNvSpPr txBox="1">
            <a:spLocks noChangeArrowheads="1"/>
          </p:cNvSpPr>
          <p:nvPr/>
        </p:nvSpPr>
        <p:spPr bwMode="auto">
          <a:xfrm>
            <a:off x="1043046" y="1628800"/>
            <a:ext cx="80041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Средства резервного фонда </a:t>
            </a:r>
          </a:p>
        </p:txBody>
      </p:sp>
      <p:sp>
        <p:nvSpPr>
          <p:cNvPr id="29706" name="TextBox 13"/>
          <p:cNvSpPr txBox="1">
            <a:spLocks noChangeArrowheads="1"/>
          </p:cNvSpPr>
          <p:nvPr/>
        </p:nvSpPr>
        <p:spPr bwMode="auto">
          <a:xfrm>
            <a:off x="1054159" y="2124389"/>
            <a:ext cx="80041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Расходы на содержание Собрания депутатов</a:t>
            </a:r>
          </a:p>
        </p:txBody>
      </p:sp>
      <p:sp>
        <p:nvSpPr>
          <p:cNvPr id="29708" name="TextBox 15"/>
          <p:cNvSpPr txBox="1">
            <a:spLocks noChangeArrowheads="1"/>
          </p:cNvSpPr>
          <p:nvPr/>
        </p:nvSpPr>
        <p:spPr bwMode="auto">
          <a:xfrm>
            <a:off x="1041393" y="2564903"/>
            <a:ext cx="80041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Расходы на содержание Ревизионной комиссии</a:t>
            </a:r>
          </a:p>
        </p:txBody>
      </p:sp>
      <p:sp>
        <p:nvSpPr>
          <p:cNvPr id="29713" name="TextBox 20"/>
          <p:cNvSpPr txBox="1">
            <a:spLocks noChangeArrowheads="1"/>
          </p:cNvSpPr>
          <p:nvPr/>
        </p:nvSpPr>
        <p:spPr bwMode="auto">
          <a:xfrm>
            <a:off x="7812088" y="1052513"/>
            <a:ext cx="1223962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тыс.руб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813" y="2708275"/>
            <a:ext cx="62611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2771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pic>
        <p:nvPicPr>
          <p:cNvPr id="30722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4588" y="981075"/>
            <a:ext cx="1449387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93788" y="188913"/>
            <a:ext cx="7715250" cy="814387"/>
          </a:xfrm>
          <a:solidFill>
            <a:srgbClr val="339966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Доходы бюджета на 2019-2021 годы</a:t>
            </a:r>
            <a:endParaRPr lang="ru-RU" sz="3200" b="1" i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188913"/>
            <a:ext cx="74771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12"/>
          <p:cNvSpPr txBox="1">
            <a:spLocks noChangeArrowheads="1"/>
          </p:cNvSpPr>
          <p:nvPr/>
        </p:nvSpPr>
        <p:spPr bwMode="auto">
          <a:xfrm>
            <a:off x="8655050" y="6453188"/>
            <a:ext cx="30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Palatino Linotype" pitchFamily="18" charset="0"/>
              </a:rPr>
              <a:t>2</a:t>
            </a:r>
          </a:p>
        </p:txBody>
      </p:sp>
      <p:graphicFrame>
        <p:nvGraphicFramePr>
          <p:cNvPr id="2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35956"/>
              </p:ext>
            </p:extLst>
          </p:nvPr>
        </p:nvGraphicFramePr>
        <p:xfrm>
          <a:off x="1109663" y="1990725"/>
          <a:ext cx="69754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16"/>
          <p:cNvSpPr txBox="1">
            <a:spLocks noChangeArrowheads="1"/>
          </p:cNvSpPr>
          <p:nvPr/>
        </p:nvSpPr>
        <p:spPr bwMode="auto">
          <a:xfrm>
            <a:off x="7499350" y="1143000"/>
            <a:ext cx="1309688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92075"/>
            <a:ext cx="7797800" cy="960438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Налоговые и неналоговые доходы бюджета в 2019-2021 годах</a:t>
            </a:r>
            <a:endParaRPr lang="ru-RU" sz="3200" b="1" dirty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188913"/>
            <a:ext cx="74771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88815"/>
              </p:ext>
            </p:extLst>
          </p:nvPr>
        </p:nvGraphicFramePr>
        <p:xfrm>
          <a:off x="979488" y="1628801"/>
          <a:ext cx="7480944" cy="45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7812088" y="1196975"/>
            <a:ext cx="110807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/>
              <a:t>тыс.руб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95263"/>
            <a:ext cx="7797800" cy="835025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Структура налоговых и неналоговых доходов бюджета в 2019-2021 годах</a:t>
            </a:r>
            <a:endParaRPr lang="ru-RU" sz="2800" b="1" dirty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420110"/>
              </p:ext>
            </p:extLst>
          </p:nvPr>
        </p:nvGraphicFramePr>
        <p:xfrm>
          <a:off x="735013" y="1247775"/>
          <a:ext cx="8128000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1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188913"/>
            <a:ext cx="74771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5651500" y="3213100"/>
            <a:ext cx="652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CC66"/>
                </a:solidFill>
              </a:rPr>
              <a:t>3,2%</a:t>
            </a:r>
            <a:endParaRPr lang="ru-RU" sz="1600" b="1" dirty="0">
              <a:solidFill>
                <a:srgbClr val="FFCC66"/>
              </a:solidFill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5580063" y="1989138"/>
            <a:ext cx="652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CC66"/>
                </a:solidFill>
              </a:rPr>
              <a:t>3,3%</a:t>
            </a:r>
            <a:endParaRPr lang="ru-RU" sz="1600" b="1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921625" cy="814387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 в 2019-2021 годах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4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747712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404175"/>
              </p:ext>
            </p:extLst>
          </p:nvPr>
        </p:nvGraphicFramePr>
        <p:xfrm>
          <a:off x="508000" y="1651000"/>
          <a:ext cx="8128000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7524750" y="1217613"/>
            <a:ext cx="1439863" cy="33972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36525"/>
            <a:ext cx="7993063" cy="835025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на доходы физических лиц </a:t>
            </a:r>
            <a:b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2019 году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060992"/>
              </p:ext>
            </p:extLst>
          </p:nvPr>
        </p:nvGraphicFramePr>
        <p:xfrm>
          <a:off x="508000" y="1543050"/>
          <a:ext cx="8128000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3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115888"/>
            <a:ext cx="7461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7667625" y="1123950"/>
            <a:ext cx="1296988" cy="3683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тыс.руб</a:t>
            </a:r>
            <a:r>
              <a:rPr lang="ru-RU">
                <a:latin typeface="Palatino Linotyp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993063" cy="936625"/>
          </a:xfrm>
          <a:solidFill>
            <a:srgbClr val="339966"/>
          </a:solidFill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Налоги на совокупный доход </a:t>
            </a:r>
            <a:r>
              <a:rPr lang="ru-RU" sz="2800" b="1" dirty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году</a:t>
            </a:r>
            <a:endParaRPr lang="ru-RU" sz="28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295402"/>
              </p:ext>
            </p:extLst>
          </p:nvPr>
        </p:nvGraphicFramePr>
        <p:xfrm>
          <a:off x="452595" y="1700808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507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115888"/>
            <a:ext cx="7461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7740650" y="1114425"/>
            <a:ext cx="1223963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тыс.руб.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993063" cy="815975"/>
          </a:xfrm>
          <a:solidFill>
            <a:srgbClr val="339966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 в 2019 году</a:t>
            </a:r>
            <a:endParaRPr lang="ru-RU" sz="32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894303"/>
              </p:ext>
            </p:extLst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31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115888"/>
            <a:ext cx="7461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7732713" y="1042988"/>
            <a:ext cx="1203325" cy="307975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9063"/>
            <a:ext cx="7921625" cy="814387"/>
          </a:xfrm>
          <a:solidFill>
            <a:srgbClr val="339966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CC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бюджета на 2019-2021 годы</a:t>
            </a:r>
            <a:endParaRPr lang="ru-RU" sz="3200" b="1" dirty="0">
              <a:solidFill>
                <a:srgbClr val="FFCC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302294"/>
              </p:ext>
            </p:extLst>
          </p:nvPr>
        </p:nvGraphicFramePr>
        <p:xfrm>
          <a:off x="508000" y="1679575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4579" name="Picture 2" descr="C:\Users\Ионова\Desktop\Новая папка\lh1cy3P4bd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38" y="119063"/>
            <a:ext cx="74612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154738" y="2420938"/>
            <a:ext cx="1298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/>
              <a:t>832 313</a:t>
            </a:r>
            <a:endParaRPr lang="ru-RU" sz="2400" b="1" dirty="0"/>
          </a:p>
        </p:txBody>
      </p:sp>
      <p:sp>
        <p:nvSpPr>
          <p:cNvPr id="24582" name="TextBox 2"/>
          <p:cNvSpPr txBox="1">
            <a:spLocks noChangeArrowheads="1"/>
          </p:cNvSpPr>
          <p:nvPr/>
        </p:nvSpPr>
        <p:spPr bwMode="auto">
          <a:xfrm>
            <a:off x="7526338" y="1027113"/>
            <a:ext cx="1366837" cy="338137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/>
              <a:t>тыс.руб.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4201</TotalTime>
  <Words>431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Исполнительная</vt:lpstr>
      <vt:lpstr>Диаграмма Microsoft Excel</vt:lpstr>
      <vt:lpstr> </vt:lpstr>
      <vt:lpstr>                                                                                          Доходы бюджета на 2019-2021 годы</vt:lpstr>
      <vt:lpstr>Налоговые и неналоговые доходы бюджета в 2019-2021 годах</vt:lpstr>
      <vt:lpstr>Структура налоговых и неналоговых доходов бюджета в 2019-2021 годах</vt:lpstr>
      <vt:lpstr>Безвозмездные поступления в 2019-2021 годах</vt:lpstr>
      <vt:lpstr>Налог на доходы физических лиц  в 2019 году</vt:lpstr>
      <vt:lpstr>Налоги на совокупный доход в 2019 году</vt:lpstr>
      <vt:lpstr>Неналоговые доходы в 2019 году</vt:lpstr>
      <vt:lpstr>Расходы бюджета на 2019-2021 годы</vt:lpstr>
      <vt:lpstr>Муниципальные программы в 2019 году</vt:lpstr>
      <vt:lpstr>Финансовое обеспечение муниципальных программ на 2019 год</vt:lpstr>
      <vt:lpstr>Финансовое обеспечение муниципальных программ на 2019 год</vt:lpstr>
      <vt:lpstr>Непрограммные расходы в 2019 году</vt:lpstr>
      <vt:lpstr>В состав расходов по непрограммным направлениям включены: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заместителя Главы района, руководителя финансового управления администрации Брединского муниципального района М.А. Мальцевой</dc:title>
  <dc:creator>Ионова</dc:creator>
  <cp:lastModifiedBy>Мальцева МА</cp:lastModifiedBy>
  <cp:revision>253</cp:revision>
  <dcterms:created xsi:type="dcterms:W3CDTF">2015-12-04T03:44:18Z</dcterms:created>
  <dcterms:modified xsi:type="dcterms:W3CDTF">2020-08-07T10:05:34Z</dcterms:modified>
</cp:coreProperties>
</file>